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6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17"/>
  </p:notesMasterIdLst>
  <p:sldIdLst>
    <p:sldId id="266" r:id="rId2"/>
    <p:sldId id="268" r:id="rId3"/>
    <p:sldId id="269" r:id="rId4"/>
    <p:sldId id="256" r:id="rId5"/>
    <p:sldId id="270" r:id="rId6"/>
    <p:sldId id="257" r:id="rId7"/>
    <p:sldId id="262" r:id="rId8"/>
    <p:sldId id="260" r:id="rId9"/>
    <p:sldId id="261" r:id="rId10"/>
    <p:sldId id="271" r:id="rId11"/>
    <p:sldId id="272" r:id="rId12"/>
    <p:sldId id="259" r:id="rId13"/>
    <p:sldId id="263" r:id="rId14"/>
    <p:sldId id="273" r:id="rId15"/>
    <p:sldId id="264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54" autoAdjust="0"/>
    <p:restoredTop sz="90929"/>
  </p:normalViewPr>
  <p:slideViewPr>
    <p:cSldViewPr>
      <p:cViewPr varScale="1">
        <p:scale>
          <a:sx n="111" d="100"/>
          <a:sy n="111" d="100"/>
        </p:scale>
        <p:origin x="-696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viewProps" Target="viewProps.xml"/><Relationship Id="rId4" Type="http://schemas.openxmlformats.org/officeDocument/2006/relationships/slide" Target="slides/slide3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5651C72-D7E1-8F47-82DC-A04FFAEB5C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712D80-644D-3240-B6CE-34855AA29C75}" type="slidenum">
              <a:rPr lang="en-US"/>
              <a:pPr/>
              <a:t>2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A82446-818E-EB42-B9FC-2587C77AB4AE}" type="slidenum">
              <a:rPr lang="en-US"/>
              <a:pPr/>
              <a:t>15</a:t>
            </a:fld>
            <a:endParaRPr 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66798-E472-8A4D-A1DE-EC5B11BCCA3D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81D8A4-EDA1-0443-886E-C03F7045609A}" type="slidenum">
              <a:rPr lang="en-US"/>
              <a:pPr/>
              <a:t>4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9405CF-6D13-0344-AD22-4D23BA09AE62}" type="slidenum">
              <a:rPr lang="en-US"/>
              <a:pPr/>
              <a:t>6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39E52-7F87-5549-A354-791E59B96B6E}" type="slidenum">
              <a:rPr lang="en-US"/>
              <a:pPr/>
              <a:t>7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70D769-5457-BB4D-B413-CEACFA106E01}" type="slidenum">
              <a:rPr lang="en-US"/>
              <a:pPr/>
              <a:t>8</a:t>
            </a:fld>
            <a:endParaRPr 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E6A44E-6EC2-814F-AB3C-176FC887A8E4}" type="slidenum">
              <a:rPr lang="en-US"/>
              <a:pPr/>
              <a:t>9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2297D-3A8D-9941-826A-F3921F530B57}" type="slidenum">
              <a:rPr lang="en-US"/>
              <a:pPr/>
              <a:t>12</a:t>
            </a:fld>
            <a:endParaRPr 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895BD3-1652-224A-AE40-8B1B676CAD58}" type="slidenum">
              <a:rPr lang="en-US"/>
              <a:pPr/>
              <a:t>13</a:t>
            </a:fld>
            <a:endParaRPr lang="en-US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effectLst/>
        </p:spPr>
        <p:txBody>
          <a:bodyPr/>
          <a:lstStyle>
            <a:lvl1pPr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effectLst>
            <a:outerShdw blurRad="12700" dist="12700" dir="2700000" algn="ctr" rotWithShape="0">
              <a:schemeClr val="bg2">
                <a:alpha val="99962"/>
              </a:schemeClr>
            </a:outerShdw>
          </a:effectLst>
        </p:spPr>
        <p:txBody>
          <a:bodyPr/>
          <a:lstStyle>
            <a:lvl1pPr marL="0" indent="0" algn="ctr">
              <a:buFont typeface="Wingdings" pitchFamily="-111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7AC465D-9339-5B4B-84E6-2CC13EDFED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8AAF0CC-2B1E-CD40-BD53-02A6D0D972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09947ED5-41C4-0745-A1AA-7C6CA50D1E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EFB1D72-93D3-4142-9852-55698F2845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BAD77FE-C54E-6049-8517-D7302BFBAF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B0540F8-100B-4C49-A8A4-22FDD35EFC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EEBD6A2-1AFD-6D41-BBA2-45AEBCDC35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EDE59DC-D599-204A-A7B8-040A8C8EE1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FBA9E37-C0A9-2F49-9071-888BEF1F1F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4E900B1-AC2A-9345-A2BA-8EFD9E9F27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647CCEFD-6B39-634D-BFE2-E21EE273ED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" dist="12698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+mn-ea"/>
                <a:cs typeface="+mn-cs"/>
              </a:defRPr>
            </a:lvl1pPr>
          </a:lstStyle>
          <a:p>
            <a:fld id="{3714CF06-1EAB-A34F-A170-DB17E489062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pperplate Gothic Light" pitchFamily="-111" charset="0"/>
          <a:ea typeface="MS Pゴシック" pitchFamily="-92" charset="-128"/>
          <a:cs typeface="MS Pゴシック" pitchFamily="-92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/>
              <a:t>CHAPTER 4</a:t>
            </a:r>
            <a:r>
              <a:rPr lang="en-US" u="sng" dirty="0" smtClean="0">
                <a:sym typeface="Wingdings"/>
              </a:rPr>
              <a:t> A TOUR OF THE CELL</a:t>
            </a:r>
            <a:endParaRPr lang="en-US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334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4.2</a:t>
            </a:r>
            <a:r>
              <a:rPr lang="en-US" sz="2000" u="sng" dirty="0" smtClean="0">
                <a:sym typeface="Wingdings"/>
              </a:rPr>
              <a:t> Most cells are microscopic</a:t>
            </a:r>
          </a:p>
          <a:p>
            <a:pPr>
              <a:tabLst>
                <a:tab pos="1433513" algn="l"/>
              </a:tabLst>
            </a:pPr>
            <a:r>
              <a:rPr lang="en-US" sz="2000" dirty="0" smtClean="0">
                <a:sym typeface="Wingdings"/>
              </a:rPr>
              <a:t>Objectives:	1)  Be able to explain why cell size is limited.</a:t>
            </a:r>
            <a:endParaRPr lang="en-US" sz="2000" dirty="0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0" y="43434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 smtClean="0">
                <a:latin typeface="Arial"/>
                <a:cs typeface="Arial"/>
              </a:rPr>
              <a:t>III.  </a:t>
            </a:r>
            <a:r>
              <a:rPr lang="en-US" sz="2000" dirty="0">
                <a:latin typeface="Arial"/>
                <a:cs typeface="Arial"/>
              </a:rPr>
              <a:t>Surface area-to-volume ratio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>
                <a:latin typeface="Arial"/>
                <a:cs typeface="Arial"/>
              </a:rPr>
              <a:t>	A.  Surface </a:t>
            </a:r>
            <a:r>
              <a:rPr lang="en-US" sz="2000" dirty="0" err="1">
                <a:latin typeface="Arial"/>
                <a:cs typeface="Arial"/>
              </a:rPr>
              <a:t>Area(SA</a:t>
            </a:r>
            <a:r>
              <a:rPr lang="en-US" sz="2000" dirty="0">
                <a:latin typeface="Arial"/>
                <a:cs typeface="Arial"/>
              </a:rPr>
              <a:t>)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>
                <a:latin typeface="Arial"/>
                <a:cs typeface="Arial"/>
              </a:rPr>
              <a:t>		1.  The measurement of the exterior of the cell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>
                <a:latin typeface="Arial"/>
                <a:cs typeface="Arial"/>
              </a:rPr>
              <a:t>		2.  To </a:t>
            </a:r>
            <a:r>
              <a:rPr lang="en-US" sz="2000" dirty="0" err="1">
                <a:latin typeface="Arial"/>
                <a:cs typeface="Arial"/>
              </a:rPr>
              <a:t>calculate</a:t>
            </a:r>
            <a:r>
              <a:rPr lang="en-US" sz="2000" dirty="0" err="1">
                <a:latin typeface="Arial"/>
                <a:cs typeface="Arial"/>
                <a:sym typeface="Wingdings" pitchFamily="-111" charset="2"/>
              </a:rPr>
              <a:t></a:t>
            </a:r>
            <a:r>
              <a:rPr lang="en-US" sz="2000" dirty="0">
                <a:latin typeface="Arial"/>
                <a:cs typeface="Arial"/>
              </a:rPr>
              <a:t> take the # of sides and multiply by the length 			and width of sides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0" y="5851525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Geneva" pitchFamily="-111" charset="0"/>
              </a:rPr>
              <a:t>	</a:t>
            </a:r>
            <a:r>
              <a:rPr lang="en-US" sz="2000" dirty="0">
                <a:latin typeface="Arial"/>
                <a:cs typeface="Arial"/>
              </a:rPr>
              <a:t>B.  Volume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Arial"/>
                <a:cs typeface="Arial"/>
              </a:rPr>
              <a:t>		1.  The measurement of the internal contents of the cell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Arial"/>
                <a:cs typeface="Arial"/>
              </a:rPr>
              <a:t>		2.  To </a:t>
            </a:r>
            <a:r>
              <a:rPr lang="en-US" sz="2000" dirty="0" err="1">
                <a:latin typeface="Arial"/>
                <a:cs typeface="Arial"/>
              </a:rPr>
              <a:t>calculate</a:t>
            </a:r>
            <a:r>
              <a:rPr lang="en-US" sz="2000" dirty="0" err="1">
                <a:latin typeface="Arial"/>
                <a:cs typeface="Arial"/>
                <a:sym typeface="Wingdings" pitchFamily="-111" charset="2"/>
              </a:rPr>
              <a:t></a:t>
            </a:r>
            <a:r>
              <a:rPr lang="en-US" sz="2000" dirty="0">
                <a:latin typeface="Arial"/>
                <a:cs typeface="Arial"/>
              </a:rPr>
              <a:t> multiply the length </a:t>
            </a:r>
            <a:r>
              <a:rPr lang="en-US" sz="2000" dirty="0" err="1">
                <a:latin typeface="Arial"/>
                <a:cs typeface="Arial"/>
              </a:rPr>
              <a:t>x</a:t>
            </a:r>
            <a:r>
              <a:rPr lang="en-US" sz="2000" dirty="0">
                <a:latin typeface="Arial"/>
                <a:cs typeface="Arial"/>
              </a:rPr>
              <a:t> width </a:t>
            </a:r>
            <a:r>
              <a:rPr lang="en-US" sz="2000" dirty="0" err="1">
                <a:latin typeface="Arial"/>
                <a:cs typeface="Arial"/>
              </a:rPr>
              <a:t>x</a:t>
            </a:r>
            <a:r>
              <a:rPr lang="en-US" sz="2000" dirty="0">
                <a:latin typeface="Arial"/>
                <a:cs typeface="Arial"/>
              </a:rPr>
              <a:t> height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1295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 smtClean="0">
                <a:latin typeface="Arial"/>
                <a:cs typeface="Arial"/>
              </a:rPr>
              <a:t>I</a:t>
            </a:r>
            <a:r>
              <a:rPr lang="en-US" sz="2000" dirty="0">
                <a:latin typeface="Arial"/>
                <a:cs typeface="Arial"/>
              </a:rPr>
              <a:t>.  Diffusion</a:t>
            </a:r>
          </a:p>
          <a:p>
            <a:pPr>
              <a:tabLst>
                <a:tab pos="344488" algn="l"/>
              </a:tabLst>
            </a:pPr>
            <a:r>
              <a:rPr lang="en-US" sz="2000" dirty="0">
                <a:latin typeface="Arial"/>
                <a:cs typeface="Arial"/>
              </a:rPr>
              <a:t>	A. </a:t>
            </a:r>
            <a:r>
              <a:rPr lang="en-US" sz="2000" dirty="0" smtClean="0">
                <a:latin typeface="Arial"/>
                <a:cs typeface="Arial"/>
              </a:rPr>
              <a:t> One of many ways cells transport materials throughout the cell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9050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Geneva" pitchFamily="-111" charset="0"/>
              </a:rPr>
              <a:t>	</a:t>
            </a:r>
            <a:r>
              <a:rPr lang="en-US" sz="2000" dirty="0">
                <a:latin typeface="Arial"/>
                <a:cs typeface="Arial"/>
              </a:rPr>
              <a:t>B</a:t>
            </a:r>
            <a:r>
              <a:rPr lang="en-US" sz="2000" dirty="0" smtClean="0">
                <a:latin typeface="Arial"/>
                <a:cs typeface="Arial"/>
              </a:rPr>
              <a:t>.  Cell parts must not be too far from the cell membrane</a:t>
            </a:r>
          </a:p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Arial"/>
                <a:cs typeface="Arial"/>
              </a:rPr>
              <a:t>		1.  Diffusion is very fast and efficient over short distances</a:t>
            </a:r>
          </a:p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 dirty="0">
                <a:latin typeface="Arial"/>
                <a:cs typeface="Arial"/>
              </a:rPr>
              <a:t>		2.  Diffusion becomes slow and inefficient as distances </a:t>
            </a:r>
            <a:r>
              <a:rPr lang="en-US" sz="2000" dirty="0" smtClean="0">
                <a:latin typeface="Arial"/>
                <a:cs typeface="Arial"/>
              </a:rPr>
              <a:t>become</a:t>
            </a:r>
            <a:r>
              <a:rPr lang="en-US" sz="2000" dirty="0">
                <a:latin typeface="Arial"/>
                <a:cs typeface="Arial"/>
              </a:rPr>
              <a:t> </a:t>
            </a:r>
            <a:r>
              <a:rPr lang="en-US" sz="2000" dirty="0" smtClean="0">
                <a:latin typeface="Arial"/>
                <a:cs typeface="Arial"/>
              </a:rPr>
              <a:t>larger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281940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Arial"/>
                <a:cs typeface="Arial"/>
              </a:rPr>
              <a:t>II.  DNA limits cell size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Arial"/>
                <a:cs typeface="Arial"/>
              </a:rPr>
              <a:t>	A.  DNA contains the directions for all cell activity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Arial"/>
                <a:cs typeface="Arial"/>
              </a:rPr>
              <a:t>		1.  For </a:t>
            </a:r>
            <a:r>
              <a:rPr lang="en-US" sz="2000" dirty="0" err="1">
                <a:latin typeface="Arial"/>
                <a:cs typeface="Arial"/>
              </a:rPr>
              <a:t>example</a:t>
            </a:r>
            <a:r>
              <a:rPr lang="en-US" sz="2000" dirty="0" err="1">
                <a:latin typeface="Arial"/>
                <a:cs typeface="Arial"/>
                <a:sym typeface="Wingdings" pitchFamily="-111" charset="2"/>
              </a:rPr>
              <a:t></a:t>
            </a:r>
            <a:r>
              <a:rPr lang="en-US" sz="2000" dirty="0" err="1" smtClean="0">
                <a:latin typeface="Arial"/>
                <a:cs typeface="Arial"/>
              </a:rPr>
              <a:t>Proteins</a:t>
            </a:r>
            <a:endParaRPr lang="en-US" sz="2000" dirty="0" smtClean="0">
              <a:latin typeface="Arial"/>
              <a:cs typeface="Arial"/>
            </a:endParaRPr>
          </a:p>
          <a:p>
            <a:pPr>
              <a:tabLst>
                <a:tab pos="344488" algn="l"/>
                <a:tab pos="742950" algn="l"/>
                <a:tab pos="1084263" algn="l"/>
                <a:tab pos="1433513" algn="l"/>
              </a:tabLst>
            </a:pPr>
            <a:r>
              <a:rPr lang="en-US" sz="2000" dirty="0" smtClean="0">
                <a:latin typeface="Arial"/>
                <a:cs typeface="Arial"/>
              </a:rPr>
              <a:t>			</a:t>
            </a:r>
            <a:r>
              <a:rPr lang="en-US" sz="2000" dirty="0">
                <a:latin typeface="Arial"/>
                <a:cs typeface="Arial"/>
              </a:rPr>
              <a:t>a</a:t>
            </a:r>
            <a:r>
              <a:rPr lang="en-US" sz="2000" dirty="0" smtClean="0">
                <a:latin typeface="Arial"/>
                <a:cs typeface="Arial"/>
              </a:rPr>
              <a:t>.  If cell is too large the DNA cannot make proteins fast enough to 				support the cells needs</a:t>
            </a:r>
            <a:endParaRPr 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V.  4.11-Lysosomes are digestive compartments within a cell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A.  The digestive system and recycler of the cell</a:t>
            </a:r>
          </a:p>
          <a:p>
            <a:pPr>
              <a:tabLst>
                <a:tab pos="342900" algn="l"/>
                <a:tab pos="685800" algn="l"/>
                <a:tab pos="1030288" algn="l"/>
              </a:tabLst>
            </a:pPr>
            <a:r>
              <a:rPr lang="en-US" sz="2000" dirty="0" smtClean="0"/>
              <a:t>		1.  Cleans up waste and damaged cell structures &amp; recycles their organic 			components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/>
              <a:t>		2.  Breaks down nutrient material for the cell to utilize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24000"/>
            <a:ext cx="9144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Structure: Demonstrating the importance of compartmentalization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/>
              <a:t>		1.  Membrane enclosed compartment containing digestive enzymes</a:t>
            </a:r>
          </a:p>
          <a:p>
            <a:pPr>
              <a:tabLst>
                <a:tab pos="342900" algn="l"/>
                <a:tab pos="685800" algn="l"/>
                <a:tab pos="1030288" algn="l"/>
              </a:tabLst>
            </a:pPr>
            <a:r>
              <a:rPr lang="en-US" sz="2000" dirty="0" smtClean="0"/>
              <a:t>			a.  Enzymes are potent enough to digest the entire cell</a:t>
            </a:r>
          </a:p>
          <a:p>
            <a:pPr>
              <a:tabLst>
                <a:tab pos="342900" algn="l"/>
                <a:tab pos="685800" algn="l"/>
                <a:tab pos="1030288" algn="l"/>
              </a:tabLst>
            </a:pPr>
            <a:r>
              <a:rPr lang="en-US" sz="2000" dirty="0" smtClean="0"/>
              <a:t>			</a:t>
            </a:r>
            <a:r>
              <a:rPr lang="en-US" sz="2000" dirty="0" err="1" smtClean="0"/>
              <a:t>b</a:t>
            </a:r>
            <a:r>
              <a:rPr lang="en-US" sz="2000" dirty="0" smtClean="0"/>
              <a:t>.  Membrane contains enzymes so as to not harm the rest of the cell</a:t>
            </a:r>
          </a:p>
          <a:p>
            <a:pPr>
              <a:tabLst>
                <a:tab pos="342900" algn="l"/>
                <a:tab pos="685800" algn="l"/>
                <a:tab pos="1030288" algn="l"/>
                <a:tab pos="1373188" algn="l"/>
              </a:tabLst>
            </a:pPr>
            <a:r>
              <a:rPr lang="en-US" sz="2000" dirty="0" smtClean="0"/>
              <a:t>				1.  Except under certain </a:t>
            </a:r>
            <a:r>
              <a:rPr lang="en-US" sz="2000" dirty="0" err="1" smtClean="0"/>
              <a:t>curcumstances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200400"/>
            <a:ext cx="9144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Function</a:t>
            </a:r>
          </a:p>
          <a:p>
            <a:pPr>
              <a:tabLst>
                <a:tab pos="342900" algn="l"/>
                <a:tab pos="685800" algn="l"/>
              </a:tabLst>
            </a:pPr>
            <a:r>
              <a:rPr lang="en-US" sz="2000" dirty="0" smtClean="0"/>
              <a:t>		1.  Digest food providing nutrients to the cell</a:t>
            </a:r>
          </a:p>
          <a:p>
            <a:pPr>
              <a:tabLst>
                <a:tab pos="342900" algn="l"/>
                <a:tab pos="685800" algn="l"/>
                <a:tab pos="1030288" algn="l"/>
              </a:tabLst>
            </a:pPr>
            <a:r>
              <a:rPr lang="en-US" sz="2000" dirty="0" smtClean="0"/>
              <a:t>		2.  Digest worn out or damaged organelles recycling their organic 				compounds</a:t>
            </a:r>
          </a:p>
          <a:p>
            <a:pPr>
              <a:tabLst>
                <a:tab pos="342900" algn="l"/>
                <a:tab pos="685800" algn="l"/>
                <a:tab pos="1030288" algn="l"/>
              </a:tabLst>
            </a:pPr>
            <a:r>
              <a:rPr lang="en-US" sz="2000" dirty="0" smtClean="0"/>
              <a:t>		3.  Digest harmful pathogens like bacteria and viruses &amp; recycle</a:t>
            </a:r>
          </a:p>
        </p:txBody>
      </p:sp>
      <p:pic>
        <p:nvPicPr>
          <p:cNvPr id="5" name="Picture 4" descr="04_11aLysosomeFood_4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37760"/>
            <a:ext cx="4273296" cy="1920240"/>
          </a:xfrm>
          <a:prstGeom prst="rect">
            <a:avLst/>
          </a:prstGeom>
        </p:spPr>
      </p:pic>
      <p:pic>
        <p:nvPicPr>
          <p:cNvPr id="6" name="Picture 5" descr="04_11bLysosomeRecycle_3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504" y="4912826"/>
            <a:ext cx="4349496" cy="1945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4_13EndomembraneSy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36" y="137160"/>
            <a:ext cx="8339328" cy="658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6858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258888" algn="l"/>
              </a:tabLst>
            </a:pPr>
            <a:r>
              <a:rPr lang="en-US" sz="2000" dirty="0" smtClean="0">
                <a:latin typeface="Arial"/>
                <a:cs typeface="Arial"/>
              </a:rPr>
              <a:t>I.  4.14-Mitochondria harvest chemical energy from </a:t>
            </a:r>
            <a:r>
              <a:rPr lang="en-US" sz="2000" dirty="0" err="1" smtClean="0">
                <a:latin typeface="Arial"/>
                <a:cs typeface="Arial"/>
              </a:rPr>
              <a:t>food</a:t>
            </a:r>
            <a:r>
              <a:rPr lang="en-US" sz="2000" dirty="0" err="1" smtClean="0">
                <a:latin typeface="Arial"/>
                <a:cs typeface="Arial"/>
                <a:sym typeface="Wingdings" pitchFamily="-111" charset="2"/>
              </a:rPr>
              <a:t></a:t>
            </a:r>
            <a:r>
              <a:rPr lang="en-US" sz="2000" dirty="0" smtClean="0">
                <a:latin typeface="Arial"/>
                <a:cs typeface="Arial"/>
              </a:rPr>
              <a:t> </a:t>
            </a:r>
            <a:r>
              <a:rPr lang="en-US" sz="2000" dirty="0">
                <a:latin typeface="Arial"/>
                <a:cs typeface="Arial"/>
              </a:rPr>
              <a:t>The power plant</a:t>
            </a:r>
            <a:endParaRPr lang="en-US" sz="2000" dirty="0" smtClean="0">
              <a:latin typeface="Arial"/>
              <a:cs typeface="Arial"/>
            </a:endParaRPr>
          </a:p>
          <a:p>
            <a:pPr>
              <a:tabLst>
                <a:tab pos="285750" algn="l"/>
                <a:tab pos="860425" algn="l"/>
                <a:tab pos="1258888" algn="l"/>
              </a:tabLst>
            </a:pPr>
            <a:r>
              <a:rPr lang="en-US" sz="2000" dirty="0" smtClean="0">
                <a:latin typeface="Arial"/>
                <a:cs typeface="Arial"/>
              </a:rPr>
              <a:t>	A. </a:t>
            </a:r>
            <a:r>
              <a:rPr lang="en-US" sz="2000" dirty="0">
                <a:latin typeface="Arial"/>
                <a:cs typeface="Arial"/>
              </a:rPr>
              <a:t>Creates the energy needed by the </a:t>
            </a:r>
            <a:r>
              <a:rPr lang="en-US" sz="2000" dirty="0" smtClean="0">
                <a:latin typeface="Arial"/>
                <a:cs typeface="Arial"/>
              </a:rPr>
              <a:t>cell by cellular respiration</a:t>
            </a:r>
          </a:p>
          <a:p>
            <a:pPr>
              <a:tabLst>
                <a:tab pos="452438" algn="l"/>
                <a:tab pos="571500" algn="l"/>
                <a:tab pos="1258888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1.  </a:t>
            </a:r>
            <a:r>
              <a:rPr lang="en-US" sz="2000" dirty="0">
                <a:latin typeface="Arial"/>
                <a:cs typeface="Arial"/>
              </a:rPr>
              <a:t>Converts food (sugar) into</a:t>
            </a:r>
            <a:r>
              <a:rPr lang="en-US" sz="2000" dirty="0" smtClean="0">
                <a:latin typeface="Arial"/>
                <a:cs typeface="Arial"/>
              </a:rPr>
              <a:t> ATP</a:t>
            </a:r>
          </a:p>
        </p:txBody>
      </p:sp>
      <p:pic>
        <p:nvPicPr>
          <p:cNvPr id="10243" name="Picture 3" descr="Mito Eukaryote 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71800"/>
            <a:ext cx="4800600" cy="3886200"/>
          </a:xfrm>
          <a:prstGeom prst="rect">
            <a:avLst/>
          </a:prstGeom>
          <a:noFill/>
        </p:spPr>
      </p:pic>
      <p:pic>
        <p:nvPicPr>
          <p:cNvPr id="10244" name="Picture 4" descr="mitochondr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2971800"/>
            <a:ext cx="3797393" cy="3886200"/>
          </a:xfrm>
          <a:prstGeom prst="rect">
            <a:avLst/>
          </a:prstGeom>
          <a:noFill/>
        </p:spPr>
      </p:pic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1600200" y="4267200"/>
            <a:ext cx="609600" cy="6858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2209800" y="4572000"/>
            <a:ext cx="2971800" cy="76200"/>
          </a:xfrm>
          <a:prstGeom prst="rightArrow">
            <a:avLst>
              <a:gd name="adj1" fmla="val 0"/>
              <a:gd name="adj2" fmla="val 718667"/>
            </a:avLst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4.14-4.15</a:t>
            </a:r>
            <a:r>
              <a:rPr lang="en-US" sz="2000" u="sng" dirty="0" smtClean="0">
                <a:sym typeface="Wingdings"/>
              </a:rPr>
              <a:t> Energy-converting organelles</a:t>
            </a:r>
          </a:p>
          <a:p>
            <a:pPr>
              <a:tabLst>
                <a:tab pos="1258888" algn="l"/>
              </a:tabLst>
            </a:pPr>
            <a:r>
              <a:rPr lang="en-US" sz="2000" dirty="0" smtClean="0">
                <a:sym typeface="Wingdings"/>
              </a:rPr>
              <a:t>Objective:	1)  Be able to describe structure and functions of organelles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600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5750" algn="l"/>
              </a:tabLst>
            </a:pPr>
            <a:r>
              <a:rPr lang="en-US" sz="2000" dirty="0" smtClean="0"/>
              <a:t>	B.  Structure</a:t>
            </a:r>
          </a:p>
          <a:p>
            <a:pPr>
              <a:tabLst>
                <a:tab pos="228600" algn="l"/>
                <a:tab pos="571500" algn="l"/>
              </a:tabLst>
            </a:pPr>
            <a:r>
              <a:rPr lang="en-US" sz="2000" dirty="0" smtClean="0"/>
              <a:t>		1.  Outer membrane/</a:t>
            </a:r>
            <a:r>
              <a:rPr lang="en-US" sz="2000" dirty="0" err="1" smtClean="0"/>
              <a:t>Intermembrane</a:t>
            </a:r>
            <a:r>
              <a:rPr lang="en-US" sz="2000" dirty="0" smtClean="0"/>
              <a:t> space/Inner membrane/Matrix</a:t>
            </a:r>
          </a:p>
          <a:p>
            <a:pPr>
              <a:tabLst>
                <a:tab pos="228600" algn="l"/>
                <a:tab pos="571500" algn="l"/>
                <a:tab pos="915988" algn="l"/>
              </a:tabLst>
            </a:pPr>
            <a:r>
              <a:rPr lang="en-US" sz="2000" dirty="0" smtClean="0"/>
              <a:t>			a.  Matrix</a:t>
            </a:r>
          </a:p>
          <a:p>
            <a:pPr>
              <a:tabLst>
                <a:tab pos="228600" algn="l"/>
                <a:tab pos="571500" algn="l"/>
                <a:tab pos="915988" algn="l"/>
                <a:tab pos="1258888" algn="l"/>
              </a:tabLst>
            </a:pPr>
            <a:r>
              <a:rPr lang="en-US" sz="2000" dirty="0" smtClean="0"/>
              <a:t>				1.  Contains the mitochondrial DNA and necessary </a:t>
            </a:r>
            <a:r>
              <a:rPr lang="en-US" sz="2000" dirty="0" err="1" smtClean="0"/>
              <a:t>ribosomes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 animBg="1"/>
      <p:bldP spid="10246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796925" algn="l"/>
              </a:tabLst>
            </a:pPr>
            <a:r>
              <a:rPr lang="en-US" sz="2000" dirty="0" smtClean="0">
                <a:latin typeface="Geneva" pitchFamily="-111" charset="0"/>
              </a:rPr>
              <a:t>II.  4.15-Chloroplasts convert solar energy to chemical energy</a:t>
            </a:r>
          </a:p>
          <a:p>
            <a:pPr>
              <a:tabLst>
                <a:tab pos="342900" algn="l"/>
                <a:tab pos="796925" algn="l"/>
              </a:tabLst>
            </a:pPr>
            <a:r>
              <a:rPr lang="en-US" sz="2000" dirty="0" smtClean="0">
                <a:latin typeface="Geneva" pitchFamily="-111" charset="0"/>
              </a:rPr>
              <a:t>	A.  Provides the necessary sugar that is needed by the mitochondria</a:t>
            </a:r>
          </a:p>
          <a:p>
            <a:pPr>
              <a:tabLst>
                <a:tab pos="342900" algn="l"/>
                <a:tab pos="796925" algn="l"/>
              </a:tabLst>
            </a:pPr>
            <a:r>
              <a:rPr lang="en-US" sz="2000" dirty="0" smtClean="0">
                <a:latin typeface="Geneva" pitchFamily="-111" charset="0"/>
              </a:rPr>
              <a:t>	B.  Structured very similar as mitochondria</a:t>
            </a:r>
          </a:p>
          <a:p>
            <a:pPr>
              <a:tabLst>
                <a:tab pos="342900" algn="l"/>
                <a:tab pos="796925" algn="l"/>
                <a:tab pos="1201738" algn="l"/>
              </a:tabLst>
            </a:pPr>
            <a:r>
              <a:rPr lang="en-US" sz="2000" dirty="0" smtClean="0">
                <a:latin typeface="Geneva" pitchFamily="-111" charset="0"/>
              </a:rPr>
              <a:t>		1.  Outer membrane/</a:t>
            </a:r>
            <a:r>
              <a:rPr lang="en-US" sz="2000" dirty="0" err="1" smtClean="0">
                <a:latin typeface="Geneva" pitchFamily="-111" charset="0"/>
              </a:rPr>
              <a:t>intermembrane</a:t>
            </a:r>
            <a:r>
              <a:rPr lang="en-US" sz="2000" dirty="0" smtClean="0">
                <a:latin typeface="Geneva" pitchFamily="-111" charset="0"/>
              </a:rPr>
              <a:t> space/inner membrane/			</a:t>
            </a:r>
            <a:r>
              <a:rPr lang="en-US" sz="2000" dirty="0" err="1" smtClean="0">
                <a:latin typeface="Geneva" pitchFamily="-111" charset="0"/>
              </a:rPr>
              <a:t>stroma</a:t>
            </a:r>
            <a:endParaRPr lang="en-US" sz="2000" dirty="0" smtClean="0">
              <a:latin typeface="Geneva" pitchFamily="-111" charset="0"/>
            </a:endParaRPr>
          </a:p>
          <a:p>
            <a:pPr>
              <a:tabLst>
                <a:tab pos="342900" algn="l"/>
                <a:tab pos="796925" algn="l"/>
                <a:tab pos="1201738" algn="l"/>
              </a:tabLst>
            </a:pPr>
            <a:r>
              <a:rPr lang="en-US" sz="2000" dirty="0" smtClean="0">
                <a:latin typeface="Geneva" pitchFamily="-111" charset="0"/>
              </a:rPr>
              <a:t>			a. </a:t>
            </a:r>
            <a:r>
              <a:rPr lang="en-US" sz="2000" dirty="0" err="1" smtClean="0">
                <a:latin typeface="Geneva" pitchFamily="-111" charset="0"/>
              </a:rPr>
              <a:t>Stroma</a:t>
            </a:r>
            <a:endParaRPr lang="en-US" sz="2000" dirty="0" smtClean="0">
              <a:latin typeface="Geneva" pitchFamily="-111" charset="0"/>
            </a:endParaRPr>
          </a:p>
          <a:p>
            <a:pPr>
              <a:tabLst>
                <a:tab pos="342900" algn="l"/>
                <a:tab pos="796925" algn="l"/>
                <a:tab pos="1201738" algn="l"/>
                <a:tab pos="1487488" algn="l"/>
              </a:tabLst>
            </a:pPr>
            <a:r>
              <a:rPr lang="en-US" sz="2000" dirty="0" smtClean="0">
                <a:latin typeface="Geneva" pitchFamily="-111" charset="0"/>
              </a:rPr>
              <a:t>				1.  Contains the chloroplast DNA and necessary </a:t>
            </a:r>
            <a:r>
              <a:rPr lang="en-US" sz="2000" dirty="0" err="1" smtClean="0">
                <a:latin typeface="Geneva" pitchFamily="-111" charset="0"/>
              </a:rPr>
              <a:t>ribosomes</a:t>
            </a:r>
            <a:r>
              <a:rPr lang="en-US" sz="2000" dirty="0" smtClean="0">
                <a:latin typeface="Geneva" pitchFamily="-111" charset="0"/>
              </a:rPr>
              <a:t>  </a:t>
            </a:r>
            <a:endParaRPr lang="en-US" dirty="0"/>
          </a:p>
        </p:txBody>
      </p:sp>
      <p:pic>
        <p:nvPicPr>
          <p:cNvPr id="19461" name="Picture 5" descr="Plant 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124200"/>
            <a:ext cx="4362450" cy="3570288"/>
          </a:xfrm>
          <a:prstGeom prst="rect">
            <a:avLst/>
          </a:prstGeom>
          <a:noFill/>
        </p:spPr>
      </p:pic>
      <p:sp>
        <p:nvSpPr>
          <p:cNvPr id="19462" name="Oval 6"/>
          <p:cNvSpPr>
            <a:spLocks noChangeArrowheads="1"/>
          </p:cNvSpPr>
          <p:nvPr/>
        </p:nvSpPr>
        <p:spPr bwMode="auto">
          <a:xfrm>
            <a:off x="2590800" y="4038600"/>
            <a:ext cx="381000" cy="3810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463" name="Picture 7" descr="Chloroplas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3048000"/>
            <a:ext cx="3227388" cy="3676650"/>
          </a:xfrm>
          <a:prstGeom prst="rect">
            <a:avLst/>
          </a:prstGeom>
          <a:noFill/>
        </p:spPr>
      </p:pic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2971800" y="4267200"/>
            <a:ext cx="2819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READ 4.16 ON YOUR OWN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096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4.17</a:t>
            </a:r>
            <a:r>
              <a:rPr lang="en-US" sz="2000" u="sng" dirty="0" smtClean="0">
                <a:sym typeface="Wingdings"/>
              </a:rPr>
              <a:t> Internal support</a:t>
            </a:r>
          </a:p>
          <a:p>
            <a:r>
              <a:rPr lang="en-US" sz="2000" dirty="0" smtClean="0">
                <a:sym typeface="Wingdings"/>
              </a:rPr>
              <a:t>I.  Cytoskeleton</a:t>
            </a:r>
          </a:p>
          <a:p>
            <a:pPr>
              <a:tabLst>
                <a:tab pos="285750" algn="l"/>
                <a:tab pos="628650" algn="l"/>
              </a:tabLst>
            </a:pPr>
            <a:r>
              <a:rPr lang="en-US" sz="2000" dirty="0" smtClean="0">
                <a:sym typeface="Wingdings"/>
              </a:rPr>
              <a:t>	A.  A network of protein fibers that provides the support allowing the cell to 		maintain its shape and provide locomotion.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Geneva" pitchFamily="-111" charset="0"/>
              </a:rPr>
              <a:t>IV.  Plant cells vs. Animal cells</a:t>
            </a:r>
            <a:endParaRPr lang="en-US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20514" name="Group 34"/>
          <p:cNvGraphicFramePr>
            <a:graphicFrameLocks noGrp="1"/>
          </p:cNvGraphicFramePr>
          <p:nvPr/>
        </p:nvGraphicFramePr>
        <p:xfrm>
          <a:off x="990600" y="457200"/>
          <a:ext cx="7223125" cy="2855916"/>
        </p:xfrm>
        <a:graphic>
          <a:graphicData uri="http://schemas.openxmlformats.org/drawingml/2006/table">
            <a:tbl>
              <a:tblPr/>
              <a:tblGrid>
                <a:gridCol w="3611563"/>
                <a:gridCol w="3611562"/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Plants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Animals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Plasma membrane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Plasma membrane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Golgi Apparatus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Golgi apparatus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Mitochondria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Mitochondria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Chloroplast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NO chloroplast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Cell Wall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NO cell wall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515" name="Picture 35" descr="plant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505200"/>
            <a:ext cx="3900488" cy="3190875"/>
          </a:xfrm>
          <a:prstGeom prst="rect">
            <a:avLst/>
          </a:prstGeom>
          <a:noFill/>
        </p:spPr>
      </p:pic>
      <p:pic>
        <p:nvPicPr>
          <p:cNvPr id="20516" name="Picture 36" descr="Eukaryote ce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562350"/>
            <a:ext cx="41910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371600" y="381000"/>
            <a:ext cx="2057400" cy="19050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 rot="-2878642">
            <a:off x="3048000" y="1981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L=1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752600" y="2362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W=1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533400" y="12954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H=1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4800600" y="609600"/>
            <a:ext cx="27432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SA= 6X1X1=</a:t>
            </a:r>
            <a:r>
              <a:rPr lang="en-US" sz="2000">
                <a:solidFill>
                  <a:srgbClr val="FF0000"/>
                </a:solidFill>
              </a:rPr>
              <a:t>6</a:t>
            </a:r>
            <a:endParaRPr lang="en-US" sz="2000"/>
          </a:p>
          <a:p>
            <a:pPr>
              <a:spcBef>
                <a:spcPct val="50000"/>
              </a:spcBef>
            </a:pPr>
            <a:r>
              <a:rPr lang="en-US" sz="2000"/>
              <a:t>Volume= 1X1X1=</a:t>
            </a:r>
            <a:r>
              <a:rPr lang="en-US" sz="2000">
                <a:solidFill>
                  <a:srgbClr val="FF0000"/>
                </a:solidFill>
              </a:rPr>
              <a:t>1</a:t>
            </a:r>
            <a:endParaRPr lang="en-US" sz="2000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3048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>
                <a:latin typeface="Geneva" pitchFamily="-111" charset="0"/>
              </a:rPr>
              <a:t>	C.  As a cell grows so to does its SA and volume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>
                <a:latin typeface="Geneva" pitchFamily="-111" charset="0"/>
              </a:rPr>
              <a:t>		1.  The problem</a:t>
            </a:r>
            <a:r>
              <a:rPr lang="en-US" sz="2000">
                <a:latin typeface="Geneva" pitchFamily="-111" charset="0"/>
                <a:sym typeface="Wingdings" pitchFamily="-111" charset="2"/>
              </a:rPr>
              <a:t></a:t>
            </a:r>
            <a:r>
              <a:rPr lang="en-US" sz="2000">
                <a:latin typeface="Geneva" pitchFamily="-111" charset="0"/>
              </a:rPr>
              <a:t> the volume increases faster than the SA</a:t>
            </a:r>
            <a:endParaRPr lang="en-US"/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990600" y="3810000"/>
            <a:ext cx="2438400" cy="23622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1371600" y="6248400"/>
            <a:ext cx="114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W=2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152400" y="4953000"/>
            <a:ext cx="76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H=2</a:t>
            </a: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 rot="-3098753">
            <a:off x="3009900" y="58293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L=2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4648200" y="46482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Geneva" pitchFamily="-111" charset="0"/>
              </a:rPr>
              <a:t>SA=24</a:t>
            </a:r>
          </a:p>
          <a:p>
            <a:r>
              <a:rPr lang="en-US" sz="2000">
                <a:latin typeface="Geneva" pitchFamily="-111" charset="0"/>
              </a:rPr>
              <a:t>Volume=8</a:t>
            </a:r>
            <a:endParaRPr lang="en-US"/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6248400" y="4648200"/>
            <a:ext cx="205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Geneva" pitchFamily="-111" charset="0"/>
              </a:rPr>
              <a:t>4X the SA</a:t>
            </a:r>
          </a:p>
          <a:p>
            <a:r>
              <a:rPr lang="en-US" sz="2000">
                <a:latin typeface="Geneva" pitchFamily="-111" charset="0"/>
              </a:rPr>
              <a:t>8X the volume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  <p:bldP spid="1027" grpId="0"/>
      <p:bldP spid="1028" grpId="0"/>
      <p:bldP spid="1029" grpId="0"/>
      <p:bldP spid="1030" grpId="0"/>
      <p:bldP spid="1031" grpId="0"/>
      <p:bldP spid="1032" grpId="0" animBg="1"/>
      <p:bldP spid="1033" grpId="0"/>
      <p:bldP spid="1034" grpId="0"/>
      <p:bldP spid="1035" grpId="0"/>
      <p:bldP spid="1036" grpId="0"/>
      <p:bldP spid="10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98563" indent="-1198563">
              <a:tabLst>
                <a:tab pos="796925" algn="l"/>
                <a:tab pos="1204913" algn="l"/>
              </a:tabLst>
            </a:pPr>
            <a:r>
              <a:rPr lang="en-US" sz="2000">
                <a:latin typeface="Geneva" pitchFamily="-111" charset="0"/>
              </a:rPr>
              <a:t>	2.  How does the SA-to-volume ratio affect the function of the cell</a:t>
            </a:r>
            <a:endParaRPr lang="en-US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609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485900" algn="l"/>
              </a:tabLst>
            </a:pPr>
            <a:r>
              <a:rPr lang="en-US" sz="2000">
                <a:latin typeface="Geneva" pitchFamily="-111" charset="0"/>
              </a:rPr>
              <a:t>	a.  If cell size doubles, the cell would require 8x more nutrients 		&amp; would have 8x more waste to excrete</a:t>
            </a:r>
          </a:p>
          <a:p>
            <a:pPr>
              <a:tabLst>
                <a:tab pos="1141413" algn="l"/>
                <a:tab pos="1485900" algn="l"/>
              </a:tabLst>
            </a:pPr>
            <a:r>
              <a:rPr lang="en-US" sz="2000">
                <a:latin typeface="Geneva" pitchFamily="-111" charset="0"/>
              </a:rPr>
              <a:t>	1.  SA would only increase by 4x</a:t>
            </a:r>
            <a:endParaRPr 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15240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889125" indent="-1889125">
              <a:tabLst>
                <a:tab pos="1485900" algn="l"/>
                <a:tab pos="1882775" algn="l"/>
              </a:tabLst>
            </a:pPr>
            <a:r>
              <a:rPr lang="en-US" sz="2000">
                <a:latin typeface="Geneva" pitchFamily="-111" charset="0"/>
              </a:rPr>
              <a:t>	2.  The plasma membrane could not accommodate this increase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>
                <a:latin typeface="Geneva" pitchFamily="-111" charset="0"/>
              </a:rPr>
              <a:t>4.3</a:t>
            </a:r>
            <a:r>
              <a:rPr lang="en-US" sz="2000" u="sng" dirty="0" smtClean="0">
                <a:latin typeface="Geneva" pitchFamily="-111" charset="0"/>
                <a:sym typeface="Wingdings" pitchFamily="-111" charset="2"/>
              </a:rPr>
              <a:t></a:t>
            </a:r>
            <a:r>
              <a:rPr lang="en-US" sz="2000" u="sng" dirty="0" smtClean="0">
                <a:latin typeface="Geneva" pitchFamily="-111" charset="0"/>
              </a:rPr>
              <a:t> Prokaryotic cells are structurally simpler than eukaryotic cells</a:t>
            </a:r>
          </a:p>
          <a:p>
            <a:pPr>
              <a:tabLst>
                <a:tab pos="1374775" algn="l"/>
                <a:tab pos="1828800" algn="l"/>
              </a:tabLst>
            </a:pPr>
            <a:r>
              <a:rPr lang="en-US" sz="2000" dirty="0" smtClean="0">
                <a:latin typeface="Geneva" pitchFamily="-111" charset="0"/>
              </a:rPr>
              <a:t>Objective:	1)  Be able to briefly explain the difference between a 			prokaryotic cell and a eukaryotic cell.</a:t>
            </a:r>
            <a:endParaRPr lang="en-US" sz="2000" dirty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9906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>
                <a:latin typeface="Geneva" pitchFamily="-111" charset="0"/>
              </a:rPr>
              <a:t>I.  Prokaryotic vs. Eukaryotic</a:t>
            </a:r>
            <a:endParaRPr lang="en-US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1066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endParaRPr lang="en-US"/>
          </a:p>
        </p:txBody>
      </p:sp>
      <p:graphicFrame>
        <p:nvGraphicFramePr>
          <p:cNvPr id="2086" name="Group 38"/>
          <p:cNvGraphicFramePr>
            <a:graphicFrameLocks noGrp="1"/>
          </p:cNvGraphicFramePr>
          <p:nvPr/>
        </p:nvGraphicFramePr>
        <p:xfrm>
          <a:off x="152400" y="1447800"/>
          <a:ext cx="8610600" cy="2519365"/>
        </p:xfrm>
        <a:graphic>
          <a:graphicData uri="http://schemas.openxmlformats.org/drawingml/2006/table">
            <a:tbl>
              <a:tblPr/>
              <a:tblGrid>
                <a:gridCol w="4832350"/>
                <a:gridCol w="3778250"/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Prokaryotes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Eukaryotes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No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Nucleus (have a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Nucleoid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)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Nucleus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No membrane bound organelles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Membrane bound organelles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Cell membrane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Cell membrane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Cytoplasm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Cytoplasm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Ribosomes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-111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neva" pitchFamily="-111" charset="0"/>
                          <a:ea typeface="MS Pゴシック" pitchFamily="-92" charset="-128"/>
                          <a:cs typeface="MS Pゴシック" pitchFamily="-92" charset="-128"/>
                        </a:rPr>
                        <a:t>Ribosomes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pperplate Gothic Light" pitchFamily="-111" charset="0"/>
                        <a:ea typeface="MS Pゴシック" pitchFamily="-92" charset="-128"/>
                        <a:cs typeface="MS Pゴシック" pitchFamily="-92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87" name="Text Box 39"/>
          <p:cNvSpPr txBox="1">
            <a:spLocks noChangeArrowheads="1"/>
          </p:cNvSpPr>
          <p:nvPr/>
        </p:nvSpPr>
        <p:spPr bwMode="auto">
          <a:xfrm>
            <a:off x="0" y="487680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 smtClean="0">
                <a:latin typeface="Geneva" pitchFamily="-111" charset="0"/>
              </a:rPr>
              <a:t>I.  </a:t>
            </a:r>
            <a:r>
              <a:rPr lang="en-US" sz="2000" dirty="0">
                <a:latin typeface="Geneva" pitchFamily="-111" charset="0"/>
              </a:rPr>
              <a:t>Organelle Intro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>
                <a:latin typeface="Geneva" pitchFamily="-111" charset="0"/>
              </a:rPr>
              <a:t>	A.  A specialized compartment that carries out 1 or more specific 		</a:t>
            </a:r>
            <a:r>
              <a:rPr lang="en-US" sz="2000" dirty="0" smtClean="0">
                <a:latin typeface="Geneva" pitchFamily="-111" charset="0"/>
              </a:rPr>
              <a:t>functions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 smtClean="0">
                <a:latin typeface="Geneva" pitchFamily="-111" charset="0"/>
              </a:rPr>
              <a:t>	B.  4 basic functional groups</a:t>
            </a:r>
          </a:p>
          <a:p>
            <a:pPr>
              <a:tabLst>
                <a:tab pos="398463" algn="l"/>
                <a:tab pos="803275" algn="l"/>
                <a:tab pos="1204913" algn="l"/>
              </a:tabLst>
            </a:pPr>
            <a:r>
              <a:rPr lang="en-US" sz="2000" dirty="0" smtClean="0">
                <a:latin typeface="Geneva" pitchFamily="-111" charset="0"/>
              </a:rPr>
              <a:t>		1.  Manufacturing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 smtClean="0">
                <a:latin typeface="Geneva" pitchFamily="-111" charset="0"/>
              </a:rPr>
              <a:t>			a.  Nucleus, </a:t>
            </a:r>
            <a:r>
              <a:rPr lang="en-US" sz="2000" dirty="0" err="1" smtClean="0">
                <a:latin typeface="Geneva" pitchFamily="-111" charset="0"/>
              </a:rPr>
              <a:t>ribosomes</a:t>
            </a:r>
            <a:r>
              <a:rPr lang="en-US" sz="2000" dirty="0" smtClean="0">
                <a:latin typeface="Geneva" pitchFamily="-111" charset="0"/>
              </a:rPr>
              <a:t>, endoplasmic reticulum, </a:t>
            </a:r>
            <a:r>
              <a:rPr lang="en-US" sz="2000" dirty="0" err="1" smtClean="0">
                <a:latin typeface="Geneva" pitchFamily="-111" charset="0"/>
              </a:rPr>
              <a:t>golgi</a:t>
            </a:r>
            <a:r>
              <a:rPr lang="en-US" sz="2000" dirty="0" smtClean="0">
                <a:latin typeface="Geneva" pitchFamily="-111" charset="0"/>
              </a:rPr>
              <a:t> apparatus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0" y="41910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4.4</a:t>
            </a:r>
            <a:r>
              <a:rPr lang="en-US" sz="2000" u="sng" dirty="0" smtClean="0">
                <a:sym typeface="Wingdings"/>
              </a:rPr>
              <a:t> Eukaryotic cells are partitioned into functional components</a:t>
            </a:r>
          </a:p>
          <a:p>
            <a:pPr>
              <a:tabLst>
                <a:tab pos="1374775" algn="l"/>
              </a:tabLst>
            </a:pPr>
            <a:r>
              <a:rPr lang="en-US" sz="2000" dirty="0" smtClean="0">
                <a:sym typeface="Wingdings"/>
              </a:rPr>
              <a:t>Objective:	1)  Be able to explain the importance of organelles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87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28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 smtClean="0">
                <a:latin typeface="Geneva" pitchFamily="-111" charset="0"/>
              </a:rPr>
              <a:t>	C.  How do organelles benefit a eukaryotic cell</a:t>
            </a:r>
          </a:p>
          <a:p>
            <a:pPr>
              <a:tabLst>
                <a:tab pos="398463" algn="l"/>
                <a:tab pos="796925" algn="l"/>
                <a:tab pos="1204913" algn="l"/>
              </a:tabLst>
            </a:pPr>
            <a:r>
              <a:rPr lang="en-US" sz="2000" dirty="0" smtClean="0">
                <a:latin typeface="Geneva" pitchFamily="-111" charset="0"/>
              </a:rPr>
              <a:t>		1.  Allows specialized activities</a:t>
            </a:r>
            <a:r>
              <a:rPr lang="en-US" sz="2000" dirty="0" smtClean="0">
                <a:latin typeface="Geneva" pitchFamily="-111" charset="0"/>
              </a:rPr>
              <a:t> that require </a:t>
            </a:r>
            <a:r>
              <a:rPr lang="en-US" sz="2000" smtClean="0">
                <a:latin typeface="Geneva" pitchFamily="-111" charset="0"/>
              </a:rPr>
              <a:t>different 				environments </a:t>
            </a:r>
            <a:r>
              <a:rPr lang="en-US" sz="2000" dirty="0" smtClean="0">
                <a:latin typeface="Geneva" pitchFamily="-111" charset="0"/>
              </a:rPr>
              <a:t>to </a:t>
            </a:r>
            <a:r>
              <a:rPr lang="en-US" sz="2000" dirty="0" smtClean="0">
                <a:latin typeface="Geneva" pitchFamily="-111" charset="0"/>
              </a:rPr>
              <a:t>be</a:t>
            </a:r>
            <a:r>
              <a:rPr lang="en-US" sz="2000" dirty="0" smtClean="0">
                <a:latin typeface="Geneva" pitchFamily="-111" charset="0"/>
              </a:rPr>
              <a:t> </a:t>
            </a:r>
            <a:r>
              <a:rPr lang="en-US" sz="2000" dirty="0" smtClean="0">
                <a:latin typeface="Geneva" pitchFamily="-111" charset="0"/>
              </a:rPr>
              <a:t>carried </a:t>
            </a:r>
            <a:r>
              <a:rPr lang="en-US" sz="2000" smtClean="0">
                <a:latin typeface="Geneva" pitchFamily="-111" charset="0"/>
              </a:rPr>
              <a:t>out simultaneously</a:t>
            </a:r>
            <a:endParaRPr lang="en-US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3275" algn="l"/>
              </a:tabLst>
            </a:pPr>
            <a:r>
              <a:rPr lang="en-US" sz="2000" dirty="0" smtClean="0"/>
              <a:t>	2.  Hydrolysis of molecules</a:t>
            </a:r>
          </a:p>
          <a:p>
            <a:pPr>
              <a:tabLst>
                <a:tab pos="803275" algn="l"/>
                <a:tab pos="1141413" algn="l"/>
              </a:tabLst>
            </a:pPr>
            <a:r>
              <a:rPr lang="en-US" sz="2000" dirty="0" smtClean="0"/>
              <a:t>		a.  </a:t>
            </a:r>
            <a:r>
              <a:rPr lang="en-US" sz="2000" dirty="0" err="1" smtClean="0"/>
              <a:t>Lysosomes</a:t>
            </a:r>
            <a:r>
              <a:rPr lang="en-US" sz="2000" dirty="0" smtClean="0"/>
              <a:t> &amp; vacuoles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09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3275" algn="l"/>
              </a:tabLst>
            </a:pPr>
            <a:r>
              <a:rPr lang="en-US" sz="2000" dirty="0" smtClean="0"/>
              <a:t>	3.  Energy processing</a:t>
            </a:r>
          </a:p>
          <a:p>
            <a:pPr>
              <a:tabLst>
                <a:tab pos="803275" algn="l"/>
                <a:tab pos="1141413" algn="l"/>
              </a:tabLst>
            </a:pPr>
            <a:r>
              <a:rPr lang="en-US" sz="2000" dirty="0" smtClean="0"/>
              <a:t>		a.  Mitochondria &amp; chloroplast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2192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3275" algn="l"/>
              </a:tabLst>
            </a:pPr>
            <a:r>
              <a:rPr lang="en-US" sz="2000" dirty="0" smtClean="0"/>
              <a:t>	4.  Structural support, movement, communication</a:t>
            </a:r>
          </a:p>
          <a:p>
            <a:pPr>
              <a:tabLst>
                <a:tab pos="803275" algn="l"/>
                <a:tab pos="1141413" algn="l"/>
              </a:tabLst>
            </a:pPr>
            <a:r>
              <a:rPr lang="en-US" sz="2000" dirty="0" smtClean="0"/>
              <a:t>		a.  Cytoskeleton, plasma membrane, cell wall</a:t>
            </a:r>
            <a:endParaRPr lang="en-US" sz="2000" dirty="0"/>
          </a:p>
        </p:txBody>
      </p:sp>
      <p:pic>
        <p:nvPicPr>
          <p:cNvPr id="7" name="Picture 6" descr="04_04aAnimalCell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5600"/>
            <a:ext cx="4427008" cy="3581400"/>
          </a:xfrm>
          <a:prstGeom prst="rect">
            <a:avLst/>
          </a:prstGeom>
        </p:spPr>
      </p:pic>
      <p:pic>
        <p:nvPicPr>
          <p:cNvPr id="8" name="Picture 7" descr="04_04bPlantCell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186" y="2895600"/>
            <a:ext cx="4592814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 u="sng" dirty="0" smtClean="0"/>
              <a:t>4.6-4.13</a:t>
            </a:r>
            <a:r>
              <a:rPr lang="en-US" sz="2000" u="sng" dirty="0" smtClean="0">
                <a:sym typeface="Wingdings"/>
              </a:rPr>
              <a:t> Cell structures involved in manufacturing and breakdown</a:t>
            </a:r>
          </a:p>
          <a:p>
            <a:pPr>
              <a:tabLst>
                <a:tab pos="452438" algn="l"/>
                <a:tab pos="860425" algn="l"/>
                <a:tab pos="1374775" algn="l"/>
              </a:tabLst>
            </a:pPr>
            <a:r>
              <a:rPr lang="en-US" sz="2000" dirty="0" smtClean="0">
                <a:sym typeface="Wingdings"/>
              </a:rPr>
              <a:t>Objectives:	1)  Be able to describe structure and functions of organelles</a:t>
            </a:r>
            <a:endParaRPr lang="en-US" sz="2000" dirty="0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68580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I.  4.6-The nucleus is the cells genetic control center	</a:t>
            </a:r>
          </a:p>
          <a:p>
            <a:pPr>
              <a:tabLst>
                <a:tab pos="290513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A.  The </a:t>
            </a:r>
            <a:r>
              <a:rPr lang="en-US" sz="2000" dirty="0">
                <a:latin typeface="Geneva" pitchFamily="-111" charset="0"/>
              </a:rPr>
              <a:t>brains</a:t>
            </a:r>
          </a:p>
          <a:p>
            <a:pPr>
              <a:tabLst>
                <a:tab pos="452438" algn="l"/>
                <a:tab pos="687388" algn="l"/>
                <a:tab pos="1312863" algn="l"/>
              </a:tabLst>
            </a:pPr>
            <a:r>
              <a:rPr lang="en-US" sz="2000" dirty="0">
                <a:latin typeface="Geneva" pitchFamily="-111" charset="0"/>
              </a:rPr>
              <a:t>		1.  Directs all cell activity</a:t>
            </a:r>
          </a:p>
          <a:p>
            <a:pPr>
              <a:tabLst>
                <a:tab pos="452438" algn="l"/>
                <a:tab pos="860425" algn="l"/>
                <a:tab pos="1084263" algn="l"/>
                <a:tab pos="1490663" algn="l"/>
              </a:tabLst>
            </a:pPr>
            <a:r>
              <a:rPr lang="en-US" sz="2000" dirty="0">
                <a:latin typeface="Geneva" pitchFamily="-111" charset="0"/>
              </a:rPr>
              <a:t>			a.  Tells all other organelles what to </a:t>
            </a:r>
            <a:r>
              <a:rPr lang="en-US" sz="2000" dirty="0" smtClean="0">
                <a:latin typeface="Geneva" pitchFamily="-111" charset="0"/>
              </a:rPr>
              <a:t>do by directing protein 				synthesis</a:t>
            </a:r>
          </a:p>
          <a:p>
            <a:pPr>
              <a:tabLst>
                <a:tab pos="452438" algn="l"/>
                <a:tab pos="687388" algn="l"/>
                <a:tab pos="1312863" algn="l"/>
              </a:tabLst>
            </a:pPr>
            <a:r>
              <a:rPr lang="en-US" sz="2000" dirty="0">
                <a:latin typeface="Geneva" pitchFamily="-111" charset="0"/>
              </a:rPr>
              <a:t>		2.  Storage center for cells DNA</a:t>
            </a:r>
          </a:p>
          <a:p>
            <a:pPr>
              <a:tabLst>
                <a:tab pos="452438" algn="l"/>
                <a:tab pos="687388" algn="l"/>
                <a:tab pos="1312863" algn="l"/>
              </a:tabLst>
            </a:pPr>
            <a:r>
              <a:rPr lang="en-US" sz="2000" dirty="0">
                <a:latin typeface="Geneva" pitchFamily="-111" charset="0"/>
              </a:rPr>
              <a:t>		3.  Nuclear </a:t>
            </a:r>
            <a:r>
              <a:rPr lang="en-US" sz="2000" dirty="0" smtClean="0">
                <a:latin typeface="Geneva" pitchFamily="-111" charset="0"/>
              </a:rPr>
              <a:t>envelope</a:t>
            </a:r>
          </a:p>
          <a:p>
            <a:pPr>
              <a:tabLst>
                <a:tab pos="452438" algn="l"/>
                <a:tab pos="860425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11" charset="0"/>
              </a:rPr>
              <a:t>			a. </a:t>
            </a:r>
            <a:r>
              <a:rPr lang="en-US" sz="2000" dirty="0" smtClean="0">
                <a:latin typeface="Geneva" pitchFamily="-111" charset="0"/>
              </a:rPr>
              <a:t> </a:t>
            </a:r>
            <a:r>
              <a:rPr lang="en-US" sz="2000" dirty="0" err="1" smtClean="0">
                <a:latin typeface="Geneva" pitchFamily="-111" charset="0"/>
              </a:rPr>
              <a:t>Bilayer</a:t>
            </a:r>
            <a:r>
              <a:rPr lang="en-US" sz="2000" dirty="0" smtClean="0">
                <a:latin typeface="Geneva" pitchFamily="-111" charset="0"/>
              </a:rPr>
              <a:t> membrane that surrounds </a:t>
            </a:r>
            <a:r>
              <a:rPr lang="en-US" sz="2000" dirty="0">
                <a:latin typeface="Geneva" pitchFamily="-111" charset="0"/>
              </a:rPr>
              <a:t>the cell controlling what</a:t>
            </a:r>
            <a:r>
              <a:rPr lang="en-US" sz="2000" dirty="0" smtClean="0">
                <a:latin typeface="Geneva" pitchFamily="-111" charset="0"/>
              </a:rPr>
              <a:t> 				comes </a:t>
            </a:r>
            <a:r>
              <a:rPr lang="en-US" sz="2000" dirty="0">
                <a:latin typeface="Geneva" pitchFamily="-111" charset="0"/>
              </a:rPr>
              <a:t>in and out</a:t>
            </a:r>
            <a:endParaRPr lang="en-US" dirty="0"/>
          </a:p>
        </p:txBody>
      </p:sp>
      <p:pic>
        <p:nvPicPr>
          <p:cNvPr id="1029" name="Picture 5" descr="Nucleus Eukaryote 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3600450"/>
            <a:ext cx="4343400" cy="325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 dirty="0" smtClean="0">
                <a:latin typeface="Arial"/>
                <a:cs typeface="Arial"/>
              </a:rPr>
              <a:t>II.  4.7- Ribosomes make proteins for use in the cell and export	</a:t>
            </a:r>
          </a:p>
          <a:p>
            <a:pPr>
              <a:tabLst>
                <a:tab pos="338138" algn="l"/>
                <a:tab pos="860425" algn="l"/>
              </a:tabLst>
            </a:pPr>
            <a:r>
              <a:rPr lang="en-US" sz="2000" dirty="0" smtClean="0">
                <a:latin typeface="Arial"/>
                <a:cs typeface="Arial"/>
              </a:rPr>
              <a:t>	</a:t>
            </a:r>
            <a:r>
              <a:rPr lang="en-US" sz="2000" dirty="0">
                <a:latin typeface="Arial"/>
                <a:cs typeface="Arial"/>
              </a:rPr>
              <a:t>A</a:t>
            </a:r>
            <a:r>
              <a:rPr lang="en-US" sz="2000" dirty="0" smtClean="0">
                <a:latin typeface="Arial"/>
                <a:cs typeface="Arial"/>
              </a:rPr>
              <a:t>.  </a:t>
            </a:r>
            <a:r>
              <a:rPr lang="en-US" sz="2000" dirty="0">
                <a:latin typeface="Arial"/>
                <a:cs typeface="Arial"/>
              </a:rPr>
              <a:t>Site were proteins are assembled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17412" name="Picture 4" descr="endoplasmicreticul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3497262"/>
            <a:ext cx="4724400" cy="33607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6858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8138" algn="l"/>
              </a:tabLst>
            </a:pPr>
            <a:r>
              <a:rPr lang="en-US" sz="2000" dirty="0" smtClean="0"/>
              <a:t>	B.  2 types of </a:t>
            </a:r>
            <a:r>
              <a:rPr lang="en-US" sz="2000" dirty="0" err="1" smtClean="0"/>
              <a:t>ribosomes</a:t>
            </a:r>
            <a:endParaRPr lang="en-US" sz="2000" dirty="0" smtClean="0"/>
          </a:p>
          <a:p>
            <a:pPr>
              <a:tabLst>
                <a:tab pos="338138" algn="l"/>
                <a:tab pos="687388" algn="l"/>
              </a:tabLst>
            </a:pPr>
            <a:r>
              <a:rPr lang="en-US" sz="2000" dirty="0" smtClean="0"/>
              <a:t>		1.  Free </a:t>
            </a:r>
            <a:r>
              <a:rPr lang="en-US" sz="2000" dirty="0" err="1" smtClean="0"/>
              <a:t>ribosomes</a:t>
            </a:r>
            <a:endParaRPr lang="en-US" sz="2000" dirty="0" smtClean="0"/>
          </a:p>
          <a:p>
            <a:pPr>
              <a:tabLst>
                <a:tab pos="338138" algn="l"/>
                <a:tab pos="687388" algn="l"/>
                <a:tab pos="1025525" algn="l"/>
              </a:tabLst>
            </a:pPr>
            <a:r>
              <a:rPr lang="en-US" sz="2000" dirty="0" smtClean="0"/>
              <a:t>			a.  Suspended in the cytoplasm</a:t>
            </a:r>
          </a:p>
          <a:p>
            <a:pPr>
              <a:tabLst>
                <a:tab pos="338138" algn="l"/>
                <a:tab pos="687388" algn="l"/>
                <a:tab pos="1025525" algn="l"/>
              </a:tabLst>
            </a:pPr>
            <a:r>
              <a:rPr lang="en-US" sz="2000" dirty="0" smtClean="0"/>
              <a:t>			</a:t>
            </a:r>
            <a:r>
              <a:rPr lang="en-US" sz="2000" dirty="0" err="1" smtClean="0"/>
              <a:t>b</a:t>
            </a:r>
            <a:r>
              <a:rPr lang="en-US" sz="2000" dirty="0" smtClean="0"/>
              <a:t>.  Manufacture proteins that function within the cytoplasm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9812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7388" algn="l"/>
              </a:tabLst>
            </a:pPr>
            <a:r>
              <a:rPr lang="en-US" sz="2000" dirty="0" smtClean="0"/>
              <a:t>	2.  Bound </a:t>
            </a:r>
            <a:r>
              <a:rPr lang="en-US" sz="2000" dirty="0" err="1" smtClean="0"/>
              <a:t>ribosomes</a:t>
            </a:r>
            <a:endParaRPr lang="en-US" sz="2000" dirty="0" smtClean="0"/>
          </a:p>
          <a:p>
            <a:pPr>
              <a:tabLst>
                <a:tab pos="687388" algn="l"/>
                <a:tab pos="1025525" algn="l"/>
              </a:tabLst>
            </a:pPr>
            <a:r>
              <a:rPr lang="en-US" sz="2000" dirty="0" smtClean="0"/>
              <a:t>		1.  Attached to the endoplasmic reticulum or nuclear envelope</a:t>
            </a:r>
          </a:p>
          <a:p>
            <a:pPr>
              <a:tabLst>
                <a:tab pos="687388" algn="l"/>
                <a:tab pos="1025525" algn="l"/>
                <a:tab pos="1374775" algn="l"/>
              </a:tabLst>
            </a:pPr>
            <a:r>
              <a:rPr lang="en-US" sz="2000" dirty="0" smtClean="0"/>
              <a:t>		2.  Manufacture proteins that will be inserted into the plasma 				membrane, exported from the cell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III.  4.9-The endoplasmic reticulum is a biosynthetic reticulum</a:t>
            </a:r>
          </a:p>
          <a:p>
            <a:pPr>
              <a:tabLst>
                <a:tab pos="400050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A.  Smooth endoplasmic reticulum</a:t>
            </a:r>
          </a:p>
          <a:p>
            <a:pPr>
              <a:tabLst>
                <a:tab pos="285750" algn="l"/>
                <a:tab pos="685800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	1.  No </a:t>
            </a:r>
            <a:r>
              <a:rPr lang="en-US" sz="2000" dirty="0" err="1" smtClean="0">
                <a:latin typeface="Geneva" pitchFamily="-111" charset="0"/>
              </a:rPr>
              <a:t>ribosomes</a:t>
            </a:r>
            <a:r>
              <a:rPr lang="en-US" sz="2000" dirty="0" smtClean="0">
                <a:latin typeface="Geneva" pitchFamily="-111" charset="0"/>
              </a:rPr>
              <a:t> attached to</a:t>
            </a:r>
          </a:p>
          <a:p>
            <a:pPr>
              <a:tabLst>
                <a:tab pos="285750" algn="l"/>
                <a:tab pos="685800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	2.  Synthesizes lipids (mainly oils)</a:t>
            </a:r>
          </a:p>
          <a:p>
            <a:pPr>
              <a:tabLst>
                <a:tab pos="285750" algn="l"/>
                <a:tab pos="685800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	3.  Calcium ion storage  </a:t>
            </a:r>
            <a:endParaRPr lang="en-US" dirty="0"/>
          </a:p>
        </p:txBody>
      </p:sp>
      <p:pic>
        <p:nvPicPr>
          <p:cNvPr id="13315" name="Picture 3" descr="Rough ER Eukaryote 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43200"/>
            <a:ext cx="5029200" cy="3771900"/>
          </a:xfrm>
          <a:prstGeom prst="rect">
            <a:avLst/>
          </a:prstGeom>
          <a:noFill/>
        </p:spPr>
      </p:pic>
      <p:pic>
        <p:nvPicPr>
          <p:cNvPr id="13316" name="Picture 4" descr="endoplasmicreticul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733800"/>
            <a:ext cx="4038600" cy="2873375"/>
          </a:xfrm>
          <a:prstGeom prst="rect">
            <a:avLst/>
          </a:prstGeom>
          <a:noFill/>
        </p:spPr>
      </p:pic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2362200" y="5029200"/>
            <a:ext cx="381000" cy="3810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2743200" y="5257800"/>
            <a:ext cx="24384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16002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00050" algn="l"/>
              </a:tabLst>
            </a:pPr>
            <a:r>
              <a:rPr lang="en-US" sz="2000" dirty="0" smtClean="0"/>
              <a:t>	B.  Rough endoplasmic reticulum</a:t>
            </a:r>
          </a:p>
          <a:p>
            <a:pPr>
              <a:tabLst>
                <a:tab pos="285750" algn="l"/>
                <a:tab pos="628650" algn="l"/>
              </a:tabLst>
            </a:pPr>
            <a:r>
              <a:rPr lang="en-US" sz="2000" dirty="0" smtClean="0"/>
              <a:t>		1.  Ribosomes attached to</a:t>
            </a:r>
          </a:p>
          <a:p>
            <a:pPr>
              <a:tabLst>
                <a:tab pos="285750" algn="l"/>
                <a:tab pos="628650" algn="l"/>
              </a:tabLst>
            </a:pPr>
            <a:r>
              <a:rPr lang="en-US" sz="2000" dirty="0" smtClean="0"/>
              <a:t>		2.  Synthesize phospholipids &amp; proteins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20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IV.  4.10-Golgi apparatus finishes, sorts, &amp; ships cell products</a:t>
            </a:r>
          </a:p>
          <a:p>
            <a:pPr>
              <a:tabLst>
                <a:tab pos="452438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A.  The packaging and distribution center of the cell</a:t>
            </a:r>
          </a:p>
          <a:p>
            <a:pPr>
              <a:tabLst>
                <a:tab pos="452438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B.  Receives &amp; modifies products from endoplasmic reticulum</a:t>
            </a:r>
          </a:p>
          <a:p>
            <a:pPr>
              <a:tabLst>
                <a:tab pos="452438" algn="l"/>
                <a:tab pos="860425" algn="l"/>
                <a:tab pos="1312863" algn="l"/>
              </a:tabLst>
            </a:pPr>
            <a:r>
              <a:rPr lang="en-US" sz="2000" dirty="0" smtClean="0">
                <a:latin typeface="Geneva" pitchFamily="-111" charset="0"/>
              </a:rPr>
              <a:t>		1.  As products travel through the </a:t>
            </a:r>
            <a:r>
              <a:rPr lang="en-US" sz="2000" dirty="0" err="1" smtClean="0">
                <a:latin typeface="Geneva" pitchFamily="-111" charset="0"/>
              </a:rPr>
              <a:t>golgi</a:t>
            </a:r>
            <a:r>
              <a:rPr lang="en-US" sz="2000" dirty="0" smtClean="0">
                <a:latin typeface="Geneva" pitchFamily="-111" charset="0"/>
              </a:rPr>
              <a:t> apparatus they will be 			modified before being shipped out to the cell or other cells </a:t>
            </a:r>
            <a:endParaRPr lang="en-US" dirty="0"/>
          </a:p>
        </p:txBody>
      </p:sp>
      <p:pic>
        <p:nvPicPr>
          <p:cNvPr id="15363" name="Picture 3" descr="Golgi Eukaryote ce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24200"/>
            <a:ext cx="4648200" cy="3486150"/>
          </a:xfrm>
          <a:prstGeom prst="rect">
            <a:avLst/>
          </a:prstGeom>
          <a:noFill/>
        </p:spPr>
      </p:pic>
      <p:pic>
        <p:nvPicPr>
          <p:cNvPr id="15365" name="Picture 5" descr="Golg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3468688"/>
            <a:ext cx="4191000" cy="3236912"/>
          </a:xfrm>
          <a:prstGeom prst="rect">
            <a:avLst/>
          </a:prstGeom>
          <a:noFill/>
        </p:spPr>
      </p:pic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2286000" y="4343400"/>
            <a:ext cx="457200" cy="457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>
            <a:off x="2667000" y="4724400"/>
            <a:ext cx="220980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rble Top">
  <a:themeElements>
    <a:clrScheme name="Marble Top 1">
      <a:dk1>
        <a:srgbClr val="000000"/>
      </a:dk1>
      <a:lt1>
        <a:srgbClr val="CAAF8B"/>
      </a:lt1>
      <a:dk2>
        <a:srgbClr val="000000"/>
      </a:dk2>
      <a:lt2>
        <a:srgbClr val="777777"/>
      </a:lt2>
      <a:accent1>
        <a:srgbClr val="909082"/>
      </a:accent1>
      <a:accent2>
        <a:srgbClr val="809EA8"/>
      </a:accent2>
      <a:accent3>
        <a:srgbClr val="E1D4C4"/>
      </a:accent3>
      <a:accent4>
        <a:srgbClr val="000000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Marble Top">
      <a:majorFont>
        <a:latin typeface="Copperplate Gothic Light"/>
        <a:ea typeface="MS Pゴシック"/>
        <a:cs typeface="MS Pゴシック"/>
      </a:majorFont>
      <a:minorFont>
        <a:latin typeface="Copperplate Gothic Light"/>
        <a:ea typeface="MS Pゴシック"/>
        <a:cs typeface="MS P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Marble Top 1">
        <a:dk1>
          <a:srgbClr val="000000"/>
        </a:dk1>
        <a:lt1>
          <a:srgbClr val="CAAF8B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E1D4C4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2004:Templates:Presentations:Designs:Marble Top</Template>
  <TotalTime>1142</TotalTime>
  <Words>1293</Words>
  <Application>Microsoft Macintosh PowerPoint</Application>
  <PresentationFormat>On-screen Show (4:3)</PresentationFormat>
  <Paragraphs>154</Paragraphs>
  <Slides>15</Slides>
  <Notes>10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Marble Top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Scott Thomas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10</cp:revision>
  <dcterms:created xsi:type="dcterms:W3CDTF">2010-10-25T23:46:22Z</dcterms:created>
  <dcterms:modified xsi:type="dcterms:W3CDTF">2010-10-26T00:09:06Z</dcterms:modified>
</cp:coreProperties>
</file>